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K Grotesk Bold" charset="1" panose="00000800000000000000"/>
      <p:regular r:id="rId10"/>
    </p:embeddedFont>
    <p:embeddedFont>
      <p:font typeface="HK Grotesk Bold Italics" charset="1" panose="00000800000000000000"/>
      <p:regular r:id="rId11"/>
    </p:embeddedFont>
    <p:embeddedFont>
      <p:font typeface="HK Grotesk Medium" charset="1" panose="00000600000000000000"/>
      <p:regular r:id="rId12"/>
    </p:embeddedFont>
    <p:embeddedFont>
      <p:font typeface="HK Grotesk Medium Bold" charset="1" panose="00000700000000000000"/>
      <p:regular r:id="rId13"/>
    </p:embeddedFont>
    <p:embeddedFont>
      <p:font typeface="HK Grotesk Medium Italics" charset="1" panose="00000600000000000000"/>
      <p:regular r:id="rId14"/>
    </p:embeddedFont>
    <p:embeddedFont>
      <p:font typeface="HK Grotesk Medium Bold Italics" charset="1" panose="00000700000000000000"/>
      <p:regular r:id="rId15"/>
    </p:embeddedFont>
    <p:embeddedFont>
      <p:font typeface="Open Sans Extra Bold" charset="1" panose="020B0906030804020204"/>
      <p:regular r:id="rId16"/>
    </p:embeddedFont>
    <p:embeddedFont>
      <p:font typeface="Open Sans Extra Bold Italics" charset="1" panose="020B09060308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bylinke.sk/sk/stranka/bylinky/mak-siaty" TargetMode="External" Type="http://schemas.openxmlformats.org/officeDocument/2006/relationships/hyperlink"/><Relationship Id="rId11" Target="https://en.wikipedia.org/wiki/Opium_Wars" TargetMode="External" Type="http://schemas.openxmlformats.org/officeDocument/2006/relationships/hyperlink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https://www.krasaastyl.sk/mak-siaty-pestovanie-a-zdravotne-ucinky/" TargetMode="External" Type="http://schemas.openxmlformats.org/officeDocument/2006/relationships/hyperlink"/><Relationship Id="rId9" Target="https://museum.dea.gov/exhibits/online-exhibits/cannabis-coca-and-poppy-natures-addictive-plants/opium-poppy" TargetMode="External" Type="http://schemas.openxmlformats.org/officeDocument/2006/relationships/hyperlink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3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7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871500">
            <a:off x="-5566724" y="1992674"/>
            <a:ext cx="9549316" cy="919438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78131">
            <a:off x="13502033" y="-3403641"/>
            <a:ext cx="7070063" cy="680728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662731" y="-3354401"/>
            <a:ext cx="7144780" cy="704085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936734">
            <a:off x="15095763" y="-2425335"/>
            <a:ext cx="5478040" cy="539835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-3329272" y="1607724"/>
            <a:ext cx="11209103" cy="11209103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5215611" y="4822462"/>
            <a:ext cx="10831072" cy="3515921"/>
            <a:chOff x="0" y="0"/>
            <a:chExt cx="14441429" cy="468789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219075"/>
              <a:ext cx="14441429" cy="3203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2000"/>
                </a:lnSpc>
              </a:pPr>
              <a:r>
                <a:rPr lang="en-US" sz="12000">
                  <a:solidFill>
                    <a:srgbClr val="EFE9DB"/>
                  </a:solidFill>
                  <a:latin typeface="HK Grotesk Bold"/>
                </a:rPr>
                <a:t>Mak siaty</a:t>
              </a:r>
            </a:p>
            <a:p>
              <a:pPr algn="r">
                <a:lnSpc>
                  <a:spcPts val="6399"/>
                </a:lnSpc>
              </a:pPr>
              <a:r>
                <a:rPr lang="en-US" sz="6399">
                  <a:solidFill>
                    <a:srgbClr val="EFE9DB"/>
                  </a:solidFill>
                  <a:latin typeface="HK Grotesk Bold"/>
                </a:rPr>
                <a:t>Papaver Somniferum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912136"/>
              <a:ext cx="14441429" cy="7757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400"/>
                </a:lnSpc>
              </a:pPr>
              <a:r>
                <a:rPr lang="en-US" sz="4000">
                  <a:solidFill>
                    <a:srgbClr val="D68162"/>
                  </a:solidFill>
                  <a:latin typeface="HK Grotesk Medium"/>
                </a:rPr>
                <a:t>Samuel Miščík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81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2278" y="719592"/>
            <a:ext cx="7817703" cy="140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039"/>
              </a:lnSpc>
            </a:pPr>
            <a:r>
              <a:rPr lang="en-US" sz="9199">
                <a:solidFill>
                  <a:srgbClr val="EFE9DB"/>
                </a:solidFill>
                <a:latin typeface="HK Grotesk Bold Bold"/>
              </a:rPr>
              <a:t>Zdroje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78131">
            <a:off x="-1345310" y="7959641"/>
            <a:ext cx="7445381" cy="71686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344653">
            <a:off x="1698668" y="8631684"/>
            <a:ext cx="6086251" cy="599772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78131">
            <a:off x="11591075" y="-4814062"/>
            <a:ext cx="6930526" cy="667293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344653">
            <a:off x="14126441" y="-3343344"/>
            <a:ext cx="5659449" cy="557713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692278" y="2913927"/>
            <a:ext cx="16973893" cy="4918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EFE9DB"/>
                </a:solidFill>
                <a:latin typeface="Open Sans Extra Bold"/>
                <a:hlinkClick r:id="rId8" tooltip="https://www.krasaastyl.sk/mak-siaty-pestovanie-a-zdravotne-ucinky/"/>
              </a:rPr>
              <a:t>https://www.krasaastyl.sk/mak-siaty-pestovanie-a-zdravotne-ucinky/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EFE9DB"/>
                </a:solidFill>
                <a:latin typeface="Open Sans Extra Bold"/>
                <a:hlinkClick r:id="rId9" tooltip="https://museum.dea.gov/exhibits/online-exhibits/cannabis-coca-and-poppy-natures-addictive-plants/opium-poppy"/>
              </a:rPr>
              <a:t>https://museum.dea.gov/exhibits/online-exhibits/cannabis-coca-and-poppy-natures-addictive-plants/opium-poppy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EFE9DB"/>
                </a:solidFill>
                <a:latin typeface="Open Sans Extra Bold"/>
                <a:hlinkClick r:id="rId10" tooltip="https://bylinke.sk/sk/stranka/bylinky/mak-siaty"/>
              </a:rPr>
              <a:t>https://bylinke.sk/sk/stranka/bylinky/mak-siaty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EFE9DB"/>
                </a:solidFill>
                <a:latin typeface="Open Sans Extra Bold"/>
                <a:hlinkClick r:id="rId11" tooltip="https://en.wikipedia.org/wiki/Opium_Wars"/>
              </a:rPr>
              <a:t>https://en.wikipedia.org/wiki/Opium_Wars</a:t>
            </a:r>
          </a:p>
          <a:p>
            <a:pPr algn="l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78131">
            <a:off x="12346183" y="3239498"/>
            <a:ext cx="9826235" cy="946101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78131">
            <a:off x="12972270" y="3341608"/>
            <a:ext cx="2941069" cy="283175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01067" y="-904064"/>
            <a:ext cx="7144780" cy="704085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837496" y="2201863"/>
            <a:ext cx="9410250" cy="6188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999"/>
              </a:lnSpc>
            </a:pPr>
            <a:r>
              <a:rPr lang="en-US" sz="15999">
                <a:solidFill>
                  <a:srgbClr val="EFE9DB"/>
                </a:solidFill>
                <a:latin typeface="HK Grotesk Bold"/>
              </a:rPr>
              <a:t>Ďakujem </a:t>
            </a:r>
          </a:p>
          <a:p>
            <a:pPr algn="ctr">
              <a:lnSpc>
                <a:spcPts val="15999"/>
              </a:lnSpc>
            </a:pPr>
            <a:r>
              <a:rPr lang="en-US" sz="15999">
                <a:solidFill>
                  <a:srgbClr val="EFE9DB"/>
                </a:solidFill>
                <a:latin typeface="HK Grotesk Bold"/>
              </a:rPr>
              <a:t>za </a:t>
            </a:r>
          </a:p>
          <a:p>
            <a:pPr algn="ctr">
              <a:lnSpc>
                <a:spcPts val="15999"/>
              </a:lnSpc>
            </a:pPr>
            <a:r>
              <a:rPr lang="en-US" sz="15999">
                <a:solidFill>
                  <a:srgbClr val="EFE9DB"/>
                </a:solidFill>
                <a:latin typeface="HK Grotesk Bold"/>
              </a:rPr>
              <a:t>pozornosť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2280753" y="4241061"/>
            <a:ext cx="6716860" cy="6716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C9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78131">
            <a:off x="-4168161" y="-978852"/>
            <a:ext cx="10393722" cy="1000740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167039">
            <a:off x="-3118182" y="237724"/>
            <a:ext cx="7144780" cy="704085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-470988" y="359127"/>
            <a:ext cx="6798049" cy="679804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6597093" y="150178"/>
            <a:ext cx="4935528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880"/>
              </a:lnSpc>
            </a:pPr>
            <a:r>
              <a:rPr lang="en-US" sz="9200">
                <a:solidFill>
                  <a:srgbClr val="4B553A"/>
                </a:solidFill>
                <a:latin typeface="HK Grotesk Bold"/>
              </a:rPr>
              <a:t>Botanika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663410" y="1650047"/>
            <a:ext cx="12624590" cy="925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v preklade uspavajúci</a:t>
            </a:r>
          </a:p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jednoročná bylina, z ktorej sa vyrába opium</a:t>
            </a:r>
          </a:p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čeľaď: makovité</a:t>
            </a:r>
          </a:p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výskyt: Európa a Ázia – suché a teplé podnebie</a:t>
            </a:r>
          </a:p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pestovanie je v mnohých krajinách zakázané kvôli jej omamným účinkom</a:t>
            </a:r>
          </a:p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najväčší producent maku: Česko</a:t>
            </a:r>
          </a:p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na Slovensku je pestovanie maku povolené, ale je zakázané z neho získavať opium</a:t>
            </a:r>
          </a:p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musí sa zbierať dozretý, inak majú semená sedatívne účinky</a:t>
            </a:r>
          </a:p>
          <a:p>
            <a:pPr>
              <a:lnSpc>
                <a:spcPts val="3214"/>
              </a:lnSpc>
            </a:pPr>
          </a:p>
          <a:p>
            <a:pPr>
              <a:lnSpc>
                <a:spcPts val="3214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81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871500">
            <a:off x="11042492" y="4013325"/>
            <a:ext cx="9549316" cy="919438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225347" y="1028700"/>
            <a:ext cx="7919774" cy="791977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791663" y="150178"/>
            <a:ext cx="4120257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9F1F1F"/>
                </a:solidFill>
                <a:latin typeface="HK Grotesk Bold"/>
              </a:rPr>
              <a:t>História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3929" y="1949937"/>
            <a:ext cx="11165151" cy="773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pôvod: Malá Ázia 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prvé zmienky o maku pochádzajú z Mezopotámie z roku 3400 p.n.l. 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od Sumerov putoval k Asýrčanom až k Egypťanom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Egypťania ho využívali ako sedatívum 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Pestovanie maku sa rozšírilo od Stredozemného mora cez Áziu až od Číny </a:t>
            </a:r>
          </a:p>
          <a:p>
            <a:pPr algn="l"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rozšírenie maku viedlo až k Opiovým vojnám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096366" y="0"/>
            <a:ext cx="8095268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36394">
            <a:off x="2856071" y="3789121"/>
            <a:ext cx="2204515" cy="62277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true" flipV="false" rot="-938375">
            <a:off x="9252366" y="2529316"/>
            <a:ext cx="4867530" cy="147242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335699">
            <a:off x="12998951" y="5590692"/>
            <a:ext cx="2458622" cy="69456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true" flipV="false" rot="662057">
            <a:off x="8226661" y="7317400"/>
            <a:ext cx="5360551" cy="162156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550432">
            <a:off x="4005070" y="6533048"/>
            <a:ext cx="2934148" cy="88758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745260" y="1849137"/>
            <a:ext cx="3521707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HK Grotesk Bold"/>
              </a:rPr>
              <a:t>kvet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HK Grotesk Bold"/>
              </a:rPr>
              <a:t>-opadavý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999493" y="1195087"/>
            <a:ext cx="3785574" cy="139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HK Grotesk Bold Bold"/>
              </a:rPr>
              <a:t>vysoká valcovitá priama byľ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999493" y="4419095"/>
            <a:ext cx="3785574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HK Grotesk Bold Bold"/>
              </a:rPr>
              <a:t>rôznotvaré listy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999493" y="7159626"/>
            <a:ext cx="3785574" cy="2098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HK Grotesk Bold Bold"/>
              </a:rPr>
              <a:t>semená vo vnútri - tmavomodré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72732" y="4720720"/>
            <a:ext cx="3866764" cy="2098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HK Grotesk Bold"/>
              </a:rPr>
              <a:t>plod: makovica=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HK Grotesk Bold"/>
              </a:rPr>
              <a:t>mnohosemenná tobolka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3326" y="8295769"/>
            <a:ext cx="3785574" cy="139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HK Grotesk Bold"/>
              </a:rPr>
              <a:t>výška: 1.5m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HK Grotesk Bold"/>
              </a:rPr>
              <a:t>kvety: 10cm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78131">
            <a:off x="12346183" y="3239498"/>
            <a:ext cx="9826235" cy="946101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78131">
            <a:off x="12972270" y="3341608"/>
            <a:ext cx="2941069" cy="283175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01067" y="-904064"/>
            <a:ext cx="7144780" cy="704085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7193313" y="0"/>
            <a:ext cx="3420283" cy="311929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/>
          <a:srcRect l="1495" t="0" r="1495" b="0"/>
          <a:stretch>
            <a:fillRect/>
          </a:stretch>
        </p:blipFill>
        <p:spPr>
          <a:xfrm flipH="false" flipV="false" rot="0">
            <a:off x="6890847" y="3393040"/>
            <a:ext cx="4025215" cy="302406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5675189" y="6693334"/>
            <a:ext cx="3647366" cy="332639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2677351" y="5551209"/>
            <a:ext cx="5610649" cy="561064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30579" y="942975"/>
            <a:ext cx="6364551" cy="985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</a:pP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tieto látky sú zodpovedné za tlmiace, sedatívne a iné liečivé vlastnosti rastlinky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bohatý zdroj vápnika, minerálov, vitamínov </a:t>
            </a:r>
          </a:p>
          <a:p>
            <a:pPr>
              <a:lnSpc>
                <a:spcPts val="5600"/>
              </a:lnSpc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obsahuje aj: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tebaín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papaverín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noskapín</a:t>
            </a:r>
          </a:p>
          <a:p>
            <a:pPr algn="l">
              <a:lnSpc>
                <a:spcPts val="560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853873" y="150178"/>
            <a:ext cx="3995837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EFE9DB"/>
                </a:solidFill>
                <a:latin typeface="HK Grotesk Bold"/>
              </a:rPr>
              <a:t>Chémia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181092" y="1046797"/>
            <a:ext cx="371715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FE9DB"/>
                </a:solidFill>
                <a:latin typeface="Open Sans Extra Bold"/>
              </a:rPr>
              <a:t>morfín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83910" y="4078035"/>
            <a:ext cx="371715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FE9DB"/>
                </a:solidFill>
                <a:latin typeface="Open Sans Extra Bold"/>
              </a:rPr>
              <a:t>kodeín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3760" y="7379134"/>
            <a:ext cx="371715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FE9DB"/>
                </a:solidFill>
                <a:latin typeface="Open Sans Extra Bold"/>
              </a:rPr>
              <a:t>oxykodón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C9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78131">
            <a:off x="-2862459" y="-1060041"/>
            <a:ext cx="10393722" cy="1000740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167039">
            <a:off x="-1812480" y="237724"/>
            <a:ext cx="7144780" cy="704085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2194705">
            <a:off x="-459873" y="729752"/>
            <a:ext cx="7110191" cy="7110191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7838298" y="588975"/>
            <a:ext cx="5378612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880"/>
              </a:lnSpc>
            </a:pPr>
            <a:r>
              <a:rPr lang="en-US" sz="9200">
                <a:solidFill>
                  <a:srgbClr val="4B553A"/>
                </a:solidFill>
                <a:latin typeface="HK Grotesk Bold"/>
              </a:rPr>
              <a:t>Fyziológia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10478" y="2714865"/>
            <a:ext cx="10290384" cy="7140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prevencia proti vypadúvaniu vlasov, lámavosti nechtov, kazom zubov</a:t>
            </a:r>
          </a:p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podporuje tvorbu kostného tkaniva</a:t>
            </a:r>
          </a:p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znižuje zápaly v cievach</a:t>
            </a:r>
          </a:p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pomáha s trávením</a:t>
            </a:r>
          </a:p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analgetický účinok – zmierňuje bolesť, uvoľňuje svalové kŕče,</a:t>
            </a:r>
          </a:p>
          <a:p>
            <a:pPr marL="862780" indent="-431390" lvl="1">
              <a:lnSpc>
                <a:spcPts val="5594"/>
              </a:lnSpc>
              <a:buFont typeface="Arial"/>
              <a:buChar char="•"/>
            </a:pPr>
            <a:r>
              <a:rPr lang="en-US" sz="3996">
                <a:solidFill>
                  <a:srgbClr val="4B553A"/>
                </a:solidFill>
                <a:latin typeface="Open Sans Extra Bold"/>
              </a:rPr>
              <a:t>sedatívny účinok, zlepšuje spánok</a:t>
            </a:r>
          </a:p>
          <a:p>
            <a:pPr>
              <a:lnSpc>
                <a:spcPts val="3214"/>
              </a:lnSpc>
            </a:pPr>
          </a:p>
          <a:p>
            <a:pPr>
              <a:lnSpc>
                <a:spcPts val="3214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81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871500">
            <a:off x="11042492" y="4013325"/>
            <a:ext cx="9549316" cy="919438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225347" y="1028700"/>
            <a:ext cx="7919774" cy="791977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0" y="454978"/>
            <a:ext cx="9925452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9F1F1F"/>
                </a:solidFill>
                <a:latin typeface="HK Grotesk Bold"/>
              </a:rPr>
              <a:t>Nežiadúce účinky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3929" y="2358944"/>
            <a:ext cx="11165151" cy="6327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závraty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nevoľnosť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vracanie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zápcha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závislosť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tolerancia a útlm dýchania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pôsobí ako sedatívum</a:t>
            </a:r>
          </a:p>
          <a:p>
            <a:pPr algn="l"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84314"/>
                </a:solidFill>
                <a:latin typeface="Open Sans Extra Bold"/>
              </a:rPr>
              <a:t>ťažko stráviteľný pre ľudí s chorobou žlčníka a žlčových ciest</a:t>
            </a:r>
            <a:r>
              <a:rPr lang="en-US" sz="4000">
                <a:solidFill>
                  <a:srgbClr val="284314"/>
                </a:solidFill>
                <a:latin typeface="Open Sans Extra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78131">
            <a:off x="12346183" y="3239498"/>
            <a:ext cx="9826235" cy="946101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78131">
            <a:off x="12972270" y="3341608"/>
            <a:ext cx="2941069" cy="283175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01067" y="-904064"/>
            <a:ext cx="7144780" cy="704085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85407" y="2020149"/>
            <a:ext cx="12230514" cy="773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ako poľnohospodárska plodina, z ktorej sa získava opium</a:t>
            </a:r>
          </a:p>
          <a:p>
            <a:pPr>
              <a:lnSpc>
                <a:spcPts val="5600"/>
              </a:lnSpc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     -</a:t>
            </a:r>
            <a:r>
              <a:rPr lang="en-US" sz="4000">
                <a:solidFill>
                  <a:srgbClr val="D68162"/>
                </a:solidFill>
                <a:latin typeface="Open Sans Extra Bold"/>
              </a:rPr>
              <a:t>potravinársky mak, ktorého semená neobsahujú žiadne škodlivé prvky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okrasná rastlina v záhradach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v medicíne</a:t>
            </a:r>
          </a:p>
          <a:p>
            <a:pPr>
              <a:lnSpc>
                <a:spcPts val="5600"/>
              </a:lnSpc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     -</a:t>
            </a:r>
            <a:r>
              <a:rPr lang="en-US" sz="4000">
                <a:solidFill>
                  <a:srgbClr val="D68162"/>
                </a:solidFill>
                <a:latin typeface="Open Sans Extra Bold"/>
              </a:rPr>
              <a:t>priemyselný mak – nezrelé tobolky   obsahujú mliečnu šťavu, ktorá obsahuje opium – najsilnejšie rastlinné analgetikum</a:t>
            </a: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     -</a:t>
            </a:r>
            <a:r>
              <a:rPr lang="en-US" sz="4000">
                <a:solidFill>
                  <a:srgbClr val="D68162"/>
                </a:solidFill>
                <a:latin typeface="Open Sans Extra Bold"/>
              </a:rPr>
              <a:t>používa sa pri výrobe: analgetík, sedatív, antispazmatík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2179266" y="4757486"/>
            <a:ext cx="6716860" cy="671686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85407" y="326830"/>
            <a:ext cx="4239518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EFE9DB"/>
                </a:solidFill>
                <a:latin typeface="HK Grotesk Bold"/>
              </a:rPr>
              <a:t>Využitie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43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353281">
            <a:off x="13073531" y="6599561"/>
            <a:ext cx="7072501" cy="680728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167039">
            <a:off x="14608347" y="3892229"/>
            <a:ext cx="6631971" cy="653550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85407" y="2020149"/>
            <a:ext cx="14463233" cy="773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Sumeri ho prezývali „rastlina radosti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Makové semienka boli v ľudovej tradícii symbolom hojnosti = Na svadbách hádzali svadobčania na ženícha a nevestu hrste makových semiačok, aby netrpeli núdzou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Existovala ľudová povera, že keď sa v čase sucha hodia do studne makové semiačka, začne pršať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Mak mal slúžiť ako ochrana proti čarodejniciam</a:t>
            </a:r>
          </a:p>
          <a:p>
            <a:pPr marL="863612" indent="-431806" lvl="1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D68162"/>
                </a:solidFill>
                <a:latin typeface="Open Sans Extra Bold"/>
              </a:rPr>
              <a:t>obsah vápnika v maku je 12-násobne väčší ako obsahuje kravské mlieko</a:t>
            </a:r>
          </a:p>
          <a:p>
            <a:pPr algn="l">
              <a:lnSpc>
                <a:spcPts val="5600"/>
              </a:lnSpc>
            </a:pP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647819">
            <a:off x="13451668" y="4341237"/>
            <a:ext cx="5637490" cy="563749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0" y="326830"/>
            <a:ext cx="7692569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EFE9DB"/>
                </a:solidFill>
                <a:latin typeface="HK Grotesk Bold"/>
              </a:rPr>
              <a:t>Zaujímavosti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DAFYS5iDGL8</dc:identifier>
  <dcterms:modified xsi:type="dcterms:W3CDTF">2011-08-01T06:04:30Z</dcterms:modified>
  <cp:revision>1</cp:revision>
  <dc:title>Mak siaty</dc:title>
</cp:coreProperties>
</file>